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43" autoAdjust="0"/>
  </p:normalViewPr>
  <p:slideViewPr>
    <p:cSldViewPr>
      <p:cViewPr varScale="1">
        <p:scale>
          <a:sx n="95" d="100"/>
          <a:sy n="95" d="100"/>
        </p:scale>
        <p:origin x="-3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1986" y="-90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B820E-F331-4A01-A452-7621E8E1E8CB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E3A18-6717-4C22-AC15-B25AA29847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E3A18-6717-4C22-AC15-B25AA298476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9EEDB-5266-4CFC-825A-A9A66832DCF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F6FAB-0504-4C56-ADCD-C1444FA9D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8686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               I can </a:t>
            </a:r>
            <a:r>
              <a:rPr lang="en-US" sz="5400" dirty="0" smtClean="0">
                <a:latin typeface="Poor Richard" pitchFamily="18" charset="0"/>
              </a:rPr>
              <a:t>read </a:t>
            </a:r>
            <a:r>
              <a:rPr lang="en-US" sz="3600" dirty="0" smtClean="0">
                <a:latin typeface="Poor Richard" pitchFamily="18" charset="0"/>
              </a:rPr>
              <a:t>a challenging text, 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                                 draw </a:t>
            </a:r>
            <a:r>
              <a:rPr lang="en-US" sz="5400" dirty="0" smtClean="0">
                <a:latin typeface="Poor Richard" pitchFamily="18" charset="0"/>
              </a:rPr>
              <a:t>inferences</a:t>
            </a:r>
            <a:r>
              <a:rPr lang="en-US" sz="44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and </a:t>
            </a:r>
          </a:p>
          <a:p>
            <a:r>
              <a:rPr lang="en-US" sz="3600" dirty="0" smtClean="0">
                <a:latin typeface="Poor Richard" pitchFamily="18" charset="0"/>
              </a:rPr>
              <a:t>            support them with </a:t>
            </a:r>
            <a:r>
              <a:rPr lang="en-US" sz="5400" dirty="0" smtClean="0">
                <a:latin typeface="Poor Richard" pitchFamily="18" charset="0"/>
              </a:rPr>
              <a:t>textual evidence.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00" y="36576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                        I can determine two or more             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</a:t>
            </a:r>
            <a:r>
              <a:rPr lang="en-US" sz="5400" dirty="0" smtClean="0">
                <a:latin typeface="Poor Richard" pitchFamily="18" charset="0"/>
              </a:rPr>
              <a:t>themes </a:t>
            </a:r>
            <a:r>
              <a:rPr lang="en-US" sz="3600" dirty="0" smtClean="0">
                <a:latin typeface="Poor Richard" pitchFamily="18" charset="0"/>
              </a:rPr>
              <a:t>or </a:t>
            </a:r>
            <a:r>
              <a:rPr lang="en-US" sz="5400" dirty="0" smtClean="0">
                <a:latin typeface="Poor Richard" pitchFamily="18" charset="0"/>
              </a:rPr>
              <a:t>central ideas </a:t>
            </a:r>
            <a:r>
              <a:rPr lang="en-US" sz="3600" dirty="0" smtClean="0">
                <a:latin typeface="Poor Richard" pitchFamily="18" charset="0"/>
              </a:rPr>
              <a:t>of a text and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</a:t>
            </a:r>
            <a:r>
              <a:rPr lang="en-US" sz="5400" dirty="0" smtClean="0">
                <a:latin typeface="Poor Richard" pitchFamily="18" charset="0"/>
              </a:rPr>
              <a:t>analyze their development.</a:t>
            </a:r>
          </a:p>
        </p:txBody>
      </p:sp>
      <p:pic>
        <p:nvPicPr>
          <p:cNvPr id="11268" name="Picture 4" descr="http://www.writeawriting.com/wp-content/uploads/2011/10/how-to-write-infromative-essay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0"/>
            <a:ext cx="2702960" cy="2514600"/>
          </a:xfrm>
          <a:prstGeom prst="rect">
            <a:avLst/>
          </a:prstGeom>
          <a:noFill/>
        </p:spPr>
      </p:pic>
      <p:pic>
        <p:nvPicPr>
          <p:cNvPr id="11266" name="Picture 2" descr="http://3.bp.blogspot.com/-NZHvPLHVJuk/T3Mk0qkbWxI/AAAAAAAADcQ/qVjpr8DvnRA/s640/iheartbook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 l="46400" r="7200" b="47865"/>
          <a:stretch>
            <a:fillRect/>
          </a:stretch>
        </p:blipFill>
        <p:spPr bwMode="auto">
          <a:xfrm>
            <a:off x="228600" y="4800600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" y="0"/>
            <a:ext cx="868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I can apply my </a:t>
            </a:r>
            <a:r>
              <a:rPr lang="en-US" sz="5400" dirty="0" smtClean="0">
                <a:latin typeface="Poor Richard" pitchFamily="18" charset="0"/>
              </a:rPr>
              <a:t>knowledge of language</a:t>
            </a:r>
            <a:r>
              <a:rPr lang="en-US" sz="3600" dirty="0" smtClean="0">
                <a:latin typeface="Poor Richard" pitchFamily="18" charset="0"/>
              </a:rPr>
              <a:t> to understand how language functions in </a:t>
            </a:r>
            <a:r>
              <a:rPr lang="en-US" sz="5400" dirty="0" smtClean="0">
                <a:latin typeface="Poor Richard" pitchFamily="18" charset="0"/>
              </a:rPr>
              <a:t>different contexts</a:t>
            </a:r>
            <a:r>
              <a:rPr lang="en-US" sz="3600" dirty="0" smtClean="0">
                <a:latin typeface="Poor Richard" pitchFamily="18" charset="0"/>
              </a:rPr>
              <a:t>, to make effective choices for </a:t>
            </a:r>
            <a:r>
              <a:rPr lang="en-US" sz="5400" dirty="0" smtClean="0">
                <a:latin typeface="Poor Richard" pitchFamily="18" charset="0"/>
              </a:rPr>
              <a:t>meaning and style</a:t>
            </a:r>
            <a:r>
              <a:rPr lang="en-US" sz="3600" dirty="0" smtClean="0">
                <a:latin typeface="Poor Richard" pitchFamily="18" charset="0"/>
              </a:rPr>
              <a:t>.</a:t>
            </a:r>
            <a:endParaRPr lang="en-US" sz="5000" dirty="0" smtClean="0">
              <a:latin typeface="Poor Richard" pitchFamily="18" charset="0"/>
            </a:endParaRPr>
          </a:p>
        </p:txBody>
      </p:sp>
      <p:pic>
        <p:nvPicPr>
          <p:cNvPr id="20484" name="Picture 4" descr="http://dbparra.files.wordpress.com/2011/11/texting_iphon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600" y="152400"/>
            <a:ext cx="2133600" cy="1293091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228600" y="3441680"/>
            <a:ext cx="8686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I can </a:t>
            </a:r>
            <a:r>
              <a:rPr lang="en-US" sz="5400" dirty="0" smtClean="0">
                <a:latin typeface="Poor Richard" pitchFamily="18" charset="0"/>
              </a:rPr>
              <a:t>analyze nuances </a:t>
            </a:r>
            <a:r>
              <a:rPr lang="en-US" sz="3600" dirty="0" smtClean="0">
                <a:latin typeface="Poor Richard" pitchFamily="18" charset="0"/>
              </a:rPr>
              <a:t>in the meaning of </a:t>
            </a:r>
            <a:r>
              <a:rPr lang="en-US" sz="5400" dirty="0" smtClean="0">
                <a:latin typeface="Poor Richard" pitchFamily="18" charset="0"/>
              </a:rPr>
              <a:t>words </a:t>
            </a:r>
            <a:r>
              <a:rPr lang="en-US" sz="3600" dirty="0" smtClean="0">
                <a:latin typeface="Poor Richard" pitchFamily="18" charset="0"/>
              </a:rPr>
              <a:t>with </a:t>
            </a:r>
            <a:r>
              <a:rPr lang="en-US" sz="5400" dirty="0" smtClean="0">
                <a:latin typeface="Poor Richard" pitchFamily="18" charset="0"/>
              </a:rPr>
              <a:t>similar </a:t>
            </a:r>
          </a:p>
          <a:p>
            <a:r>
              <a:rPr lang="en-US" sz="5400" dirty="0" smtClean="0">
                <a:latin typeface="Poor Richard" pitchFamily="18" charset="0"/>
              </a:rPr>
              <a:t>             denotations</a:t>
            </a:r>
            <a:r>
              <a:rPr lang="en-US" sz="3600" dirty="0" smtClean="0">
                <a:latin typeface="Poor Richard" pitchFamily="18" charset="0"/>
              </a:rPr>
              <a:t>.</a:t>
            </a:r>
            <a:r>
              <a:rPr lang="en-US" sz="3600" dirty="0" smtClean="0"/>
              <a:t> </a:t>
            </a:r>
            <a:endParaRPr lang="en-US" sz="5000" dirty="0" smtClean="0">
              <a:latin typeface="Poor Richard" pitchFamily="18" charset="0"/>
            </a:endParaRPr>
          </a:p>
        </p:txBody>
      </p:sp>
      <p:pic>
        <p:nvPicPr>
          <p:cNvPr id="20486" name="Picture 6" descr="http://exchangedownloads.smarttech.com/public/content/08/08b05598-14a1-4037-ae5a-774cb4700097/previews/medium/0002.png"/>
          <p:cNvPicPr>
            <a:picLocks noChangeAspect="1" noChangeArrowheads="1"/>
          </p:cNvPicPr>
          <p:nvPr/>
        </p:nvPicPr>
        <p:blipFill>
          <a:blip r:embed="rId3" cstate="print"/>
          <a:srcRect t="6337" b="46139"/>
          <a:stretch>
            <a:fillRect/>
          </a:stretch>
        </p:blipFill>
        <p:spPr bwMode="auto">
          <a:xfrm>
            <a:off x="5029200" y="4343400"/>
            <a:ext cx="3390900" cy="19376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" y="0"/>
            <a:ext cx="8686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I can participate in </a:t>
            </a:r>
            <a:r>
              <a:rPr lang="en-US" sz="5400" dirty="0" smtClean="0">
                <a:latin typeface="Poor Richard" pitchFamily="18" charset="0"/>
              </a:rPr>
              <a:t>text-centered </a:t>
            </a:r>
          </a:p>
          <a:p>
            <a:r>
              <a:rPr lang="en-US" sz="5400" dirty="0" smtClean="0">
                <a:latin typeface="Poor Richard" pitchFamily="18" charset="0"/>
              </a:rPr>
              <a:t>discussions </a:t>
            </a:r>
            <a:r>
              <a:rPr lang="en-US" sz="3600" dirty="0" smtClean="0">
                <a:latin typeface="Poor Richard" pitchFamily="18" charset="0"/>
              </a:rPr>
              <a:t>by </a:t>
            </a:r>
            <a:r>
              <a:rPr lang="en-US" sz="5400" dirty="0" smtClean="0">
                <a:latin typeface="Poor Richard" pitchFamily="18" charset="0"/>
              </a:rPr>
              <a:t>coming prepared</a:t>
            </a:r>
            <a:r>
              <a:rPr lang="en-US" sz="3600" dirty="0" smtClean="0">
                <a:latin typeface="Poor Richard" pitchFamily="18" charset="0"/>
              </a:rPr>
              <a:t>,  being </a:t>
            </a:r>
            <a:r>
              <a:rPr lang="en-US" sz="5400" dirty="0" smtClean="0">
                <a:latin typeface="Poor Richard" pitchFamily="18" charset="0"/>
              </a:rPr>
              <a:t>civil</a:t>
            </a:r>
            <a:r>
              <a:rPr lang="en-US" sz="3600" dirty="0" smtClean="0">
                <a:latin typeface="Poor Richard" pitchFamily="18" charset="0"/>
              </a:rPr>
              <a:t>, actively </a:t>
            </a:r>
            <a:r>
              <a:rPr lang="en-US" sz="5400" dirty="0" smtClean="0">
                <a:latin typeface="Poor Richard" pitchFamily="18" charset="0"/>
              </a:rPr>
              <a:t>involving others </a:t>
            </a:r>
            <a:r>
              <a:rPr lang="en-US" sz="3600" dirty="0" smtClean="0">
                <a:latin typeface="Poor Richard" pitchFamily="18" charset="0"/>
              </a:rPr>
              <a:t>in discussion.</a:t>
            </a:r>
            <a:endParaRPr lang="en-US" sz="5000" dirty="0" smtClean="0">
              <a:latin typeface="Poor Richard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3352800"/>
            <a:ext cx="8991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I can participate in </a:t>
            </a:r>
            <a:r>
              <a:rPr lang="en-US" sz="4800" dirty="0" smtClean="0">
                <a:latin typeface="Poor Richard" pitchFamily="18" charset="0"/>
              </a:rPr>
              <a:t>text-centered discussions</a:t>
            </a:r>
            <a:r>
              <a:rPr lang="en-US" sz="5400" dirty="0" smtClean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by referring to </a:t>
            </a:r>
            <a:r>
              <a:rPr lang="en-US" sz="4800" dirty="0" smtClean="0">
                <a:latin typeface="Poor Richard" pitchFamily="18" charset="0"/>
              </a:rPr>
              <a:t>text evidence</a:t>
            </a:r>
            <a:r>
              <a:rPr lang="en-US" sz="3600" dirty="0" smtClean="0">
                <a:latin typeface="Poor Richard" pitchFamily="18" charset="0"/>
              </a:rPr>
              <a:t>, posing and responding to </a:t>
            </a:r>
            <a:r>
              <a:rPr lang="en-US" sz="4800" dirty="0" smtClean="0">
                <a:latin typeface="Poor Richard" pitchFamily="18" charset="0"/>
              </a:rPr>
              <a:t>questions</a:t>
            </a:r>
            <a:r>
              <a:rPr lang="en-US" sz="3600" dirty="0" smtClean="0">
                <a:latin typeface="Poor Richard" pitchFamily="18" charset="0"/>
              </a:rPr>
              <a:t>, relating discussion to </a:t>
            </a:r>
            <a:r>
              <a:rPr lang="en-US" sz="4800" dirty="0" smtClean="0">
                <a:latin typeface="Poor Richard" pitchFamily="18" charset="0"/>
              </a:rPr>
              <a:t>broader themes </a:t>
            </a:r>
            <a:r>
              <a:rPr lang="en-US" sz="3600" dirty="0" smtClean="0">
                <a:latin typeface="Poor Richard" pitchFamily="18" charset="0"/>
              </a:rPr>
              <a:t>or </a:t>
            </a:r>
            <a:r>
              <a:rPr lang="en-US" sz="4400" dirty="0" smtClean="0">
                <a:latin typeface="Poor Richard" pitchFamily="18" charset="0"/>
              </a:rPr>
              <a:t>larger ideas</a:t>
            </a:r>
            <a:r>
              <a:rPr lang="en-US" sz="3600" dirty="0" smtClean="0">
                <a:latin typeface="Poor Richard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" y="0"/>
            <a:ext cx="86868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I can participate in </a:t>
            </a:r>
            <a:r>
              <a:rPr lang="en-US" sz="5400" dirty="0" smtClean="0">
                <a:latin typeface="Poor Richard" pitchFamily="18" charset="0"/>
              </a:rPr>
              <a:t>text-centered </a:t>
            </a:r>
          </a:p>
          <a:p>
            <a:r>
              <a:rPr lang="en-US" sz="5400" dirty="0" smtClean="0">
                <a:latin typeface="Poor Richard" pitchFamily="18" charset="0"/>
              </a:rPr>
              <a:t>discussions </a:t>
            </a:r>
            <a:r>
              <a:rPr lang="en-US" sz="3600" dirty="0" smtClean="0">
                <a:latin typeface="Poor Richard" pitchFamily="18" charset="0"/>
              </a:rPr>
              <a:t>by  </a:t>
            </a:r>
            <a:r>
              <a:rPr lang="en-US" sz="4800" dirty="0" smtClean="0">
                <a:latin typeface="Poor Richard" pitchFamily="18" charset="0"/>
              </a:rPr>
              <a:t>clarifying</a:t>
            </a:r>
            <a:r>
              <a:rPr lang="en-US" sz="3600" dirty="0" smtClean="0">
                <a:latin typeface="Poor Richard" pitchFamily="18" charset="0"/>
              </a:rPr>
              <a:t>, </a:t>
            </a:r>
            <a:r>
              <a:rPr lang="en-US" sz="4800" dirty="0" smtClean="0">
                <a:latin typeface="Poor Richard" pitchFamily="18" charset="0"/>
              </a:rPr>
              <a:t>verifying</a:t>
            </a:r>
            <a:r>
              <a:rPr lang="en-US" sz="3600" dirty="0" smtClean="0">
                <a:latin typeface="Poor Richard" pitchFamily="18" charset="0"/>
              </a:rPr>
              <a:t>, &amp; </a:t>
            </a:r>
            <a:r>
              <a:rPr lang="en-US" sz="4800" dirty="0" smtClean="0">
                <a:latin typeface="Poor Richard" pitchFamily="18" charset="0"/>
              </a:rPr>
              <a:t>challenging </a:t>
            </a:r>
            <a:r>
              <a:rPr lang="en-US" sz="3600" dirty="0" smtClean="0">
                <a:latin typeface="Poor Richard" pitchFamily="18" charset="0"/>
              </a:rPr>
              <a:t>ideas and conclusions.</a:t>
            </a:r>
            <a:endParaRPr lang="en-US" sz="5000" dirty="0" smtClean="0">
              <a:latin typeface="Poor Richard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" y="3441680"/>
            <a:ext cx="868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I can </a:t>
            </a:r>
            <a:r>
              <a:rPr lang="en-US" sz="5400" dirty="0" smtClean="0">
                <a:latin typeface="Poor Richard" pitchFamily="18" charset="0"/>
              </a:rPr>
              <a:t>respond thoughtfully </a:t>
            </a:r>
            <a:r>
              <a:rPr lang="en-US" sz="3600" dirty="0" smtClean="0">
                <a:latin typeface="Poor Richard" pitchFamily="18" charset="0"/>
              </a:rPr>
              <a:t>to </a:t>
            </a:r>
          </a:p>
          <a:p>
            <a:r>
              <a:rPr lang="en-US" sz="5400" dirty="0" smtClean="0">
                <a:latin typeface="Poor Richard" pitchFamily="18" charset="0"/>
              </a:rPr>
              <a:t>diverse perspectives</a:t>
            </a:r>
            <a:r>
              <a:rPr lang="en-US" sz="3600" dirty="0" smtClean="0">
                <a:latin typeface="Poor Richard" pitchFamily="18" charset="0"/>
              </a:rPr>
              <a:t>.</a:t>
            </a:r>
          </a:p>
        </p:txBody>
      </p:sp>
      <p:pic>
        <p:nvPicPr>
          <p:cNvPr id="23556" name="Picture 4" descr="http://coolchurchgroupsinfo.files.wordpress.com/2011/10/1185571_266414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1676400"/>
            <a:ext cx="1896499" cy="1447800"/>
          </a:xfrm>
          <a:prstGeom prst="rect">
            <a:avLst/>
          </a:prstGeom>
          <a:noFill/>
        </p:spPr>
      </p:pic>
      <p:pic>
        <p:nvPicPr>
          <p:cNvPr id="23558" name="Picture 6" descr="http://2.bp.blogspot.com/-GFeJPEzdxEM/T8Lo4kPwDpI/AAAAAAAAAjU/LrifTRypQKw/s1600/from_my_point_of_view_king_6817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4267200"/>
            <a:ext cx="3048000" cy="2176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8600" y="304800"/>
            <a:ext cx="86868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I can participate in </a:t>
            </a:r>
            <a:r>
              <a:rPr lang="en-US" sz="5400" dirty="0" smtClean="0">
                <a:latin typeface="Poor Richard" pitchFamily="18" charset="0"/>
              </a:rPr>
              <a:t>text-centered </a:t>
            </a:r>
          </a:p>
          <a:p>
            <a:r>
              <a:rPr lang="en-US" sz="5400" dirty="0" smtClean="0">
                <a:latin typeface="Poor Richard" pitchFamily="18" charset="0"/>
              </a:rPr>
              <a:t>discussions </a:t>
            </a:r>
            <a:r>
              <a:rPr lang="en-US" sz="3600" dirty="0" smtClean="0">
                <a:latin typeface="Poor Richard" pitchFamily="18" charset="0"/>
              </a:rPr>
              <a:t>by  </a:t>
            </a:r>
            <a:r>
              <a:rPr lang="en-US" sz="4800" dirty="0" smtClean="0">
                <a:latin typeface="Poor Richard" pitchFamily="18" charset="0"/>
              </a:rPr>
              <a:t>promoting divergent </a:t>
            </a:r>
            <a:r>
              <a:rPr lang="en-US" sz="3600" dirty="0" smtClean="0">
                <a:latin typeface="Poor Richard" pitchFamily="18" charset="0"/>
              </a:rPr>
              <a:t>and</a:t>
            </a:r>
            <a:r>
              <a:rPr lang="en-US" sz="4800" dirty="0" smtClean="0">
                <a:latin typeface="Poor Richard" pitchFamily="18" charset="0"/>
              </a:rPr>
              <a:t> creative perspectives.</a:t>
            </a:r>
            <a:endParaRPr lang="en-US" sz="3600" dirty="0" smtClean="0">
              <a:latin typeface="Poor Richard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" y="3441680"/>
            <a:ext cx="868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I can </a:t>
            </a:r>
            <a:r>
              <a:rPr lang="en-US" sz="5400" dirty="0" smtClean="0">
                <a:latin typeface="Poor Richard" pitchFamily="18" charset="0"/>
              </a:rPr>
              <a:t>present information, </a:t>
            </a:r>
            <a:r>
              <a:rPr lang="en-US" sz="3600" dirty="0" smtClean="0">
                <a:latin typeface="Poor Richard" pitchFamily="18" charset="0"/>
              </a:rPr>
              <a:t>findings, and supporting </a:t>
            </a:r>
            <a:r>
              <a:rPr lang="en-US" sz="5400" dirty="0" smtClean="0">
                <a:latin typeface="Poor Richard" pitchFamily="18" charset="0"/>
              </a:rPr>
              <a:t>evidence</a:t>
            </a:r>
            <a:r>
              <a:rPr lang="en-US" sz="3600" dirty="0" smtClean="0">
                <a:latin typeface="Poor Richard" pitchFamily="18" charset="0"/>
              </a:rPr>
              <a:t>. </a:t>
            </a:r>
          </a:p>
        </p:txBody>
      </p:sp>
      <p:pic>
        <p:nvPicPr>
          <p:cNvPr id="23554" name="Picture 2" descr="http://school.discoveryeducation.com/clipart/images/presentation-boy-colo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4419600"/>
            <a:ext cx="2209800" cy="1964267"/>
          </a:xfrm>
          <a:prstGeom prst="rect">
            <a:avLst/>
          </a:prstGeom>
          <a:noFill/>
        </p:spPr>
      </p:pic>
      <p:pic>
        <p:nvPicPr>
          <p:cNvPr id="23556" name="Picture 4" descr="http://coolchurchgroupsinfo.files.wordpress.com/2011/10/1185571_2664148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48400" y="1828800"/>
            <a:ext cx="1896499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               I can </a:t>
            </a:r>
            <a:r>
              <a:rPr lang="en-US" sz="5400" dirty="0" smtClean="0">
                <a:latin typeface="Poor Richard" pitchFamily="18" charset="0"/>
              </a:rPr>
              <a:t>summarize </a:t>
            </a:r>
            <a:r>
              <a:rPr lang="en-US" sz="3600" dirty="0" smtClean="0">
                <a:latin typeface="Poor Richard" pitchFamily="18" charset="0"/>
              </a:rPr>
              <a:t>text, 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                                 not stating my opinion but          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               giving an </a:t>
            </a:r>
            <a:r>
              <a:rPr lang="en-US" sz="5400" dirty="0" smtClean="0">
                <a:latin typeface="Poor Richard" pitchFamily="18" charset="0"/>
              </a:rPr>
              <a:t>objective </a:t>
            </a:r>
            <a:r>
              <a:rPr lang="en-US" sz="3600" dirty="0" smtClean="0">
                <a:latin typeface="Poor Richard" pitchFamily="18" charset="0"/>
              </a:rPr>
              <a:t>summary.</a:t>
            </a:r>
            <a:endParaRPr lang="en-US" sz="54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3352800"/>
            <a:ext cx="868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I can  analyze  </a:t>
            </a:r>
            <a:r>
              <a:rPr lang="en-US" sz="5400" dirty="0" smtClean="0">
                <a:latin typeface="Poor Richard" pitchFamily="18" charset="0"/>
              </a:rPr>
              <a:t>figurative </a:t>
            </a:r>
            <a:r>
              <a:rPr lang="en-US" sz="3600" dirty="0">
                <a:latin typeface="Poor Richard" pitchFamily="18" charset="0"/>
              </a:rPr>
              <a:t>&amp;</a:t>
            </a:r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5400" dirty="0" smtClean="0">
                <a:latin typeface="Poor Richard" pitchFamily="18" charset="0"/>
              </a:rPr>
              <a:t>connotative </a:t>
            </a:r>
            <a:r>
              <a:rPr lang="en-US" sz="3600" dirty="0" smtClean="0">
                <a:latin typeface="Poor Richard" pitchFamily="18" charset="0"/>
              </a:rPr>
              <a:t>meanings of words/phrases &amp;explain impact of </a:t>
            </a:r>
            <a:r>
              <a:rPr lang="en-US" sz="5400" dirty="0" smtClean="0">
                <a:latin typeface="Poor Richard" pitchFamily="18" charset="0"/>
              </a:rPr>
              <a:t>specific word choice</a:t>
            </a:r>
            <a:r>
              <a:rPr lang="en-US" sz="3600" dirty="0" smtClean="0">
                <a:latin typeface="Poor Richard" pitchFamily="18" charset="0"/>
              </a:rPr>
              <a:t>/phrases on </a:t>
            </a:r>
            <a:r>
              <a:rPr lang="en-US" sz="5400" dirty="0" smtClean="0">
                <a:latin typeface="Poor Richard" pitchFamily="18" charset="0"/>
              </a:rPr>
              <a:t>meaning </a:t>
            </a:r>
            <a:r>
              <a:rPr lang="en-US" sz="3600" dirty="0" smtClean="0">
                <a:latin typeface="Poor Richard" pitchFamily="18" charset="0"/>
              </a:rPr>
              <a:t>and </a:t>
            </a:r>
            <a:r>
              <a:rPr lang="en-US" sz="5400" dirty="0" smtClean="0">
                <a:latin typeface="Poor Richard" pitchFamily="18" charset="0"/>
              </a:rPr>
              <a:t>tone.</a:t>
            </a:r>
          </a:p>
        </p:txBody>
      </p:sp>
      <p:pic>
        <p:nvPicPr>
          <p:cNvPr id="11" name="Picture 10" descr="figure_confused_800_cl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91450" y="4572000"/>
            <a:ext cx="1352550" cy="1803400"/>
          </a:xfrm>
          <a:prstGeom prst="rect">
            <a:avLst/>
          </a:prstGeom>
        </p:spPr>
      </p:pic>
      <p:pic>
        <p:nvPicPr>
          <p:cNvPr id="14338" name="Picture 2" descr="http://images2.wikia.nocookie.net/__cb20070416191724/uncyclopedia/images/e/ed/Nutshe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2133600" cy="1533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86868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I can </a:t>
            </a:r>
            <a:r>
              <a:rPr lang="en-US" sz="5000" dirty="0" smtClean="0">
                <a:latin typeface="Poor Richard" pitchFamily="18" charset="0"/>
              </a:rPr>
              <a:t>write informative/expository                   </a:t>
            </a:r>
          </a:p>
          <a:p>
            <a:r>
              <a:rPr lang="en-US" sz="5000" dirty="0">
                <a:latin typeface="Poor Richard" pitchFamily="18" charset="0"/>
              </a:rPr>
              <a:t> </a:t>
            </a:r>
            <a:r>
              <a:rPr lang="en-US" sz="5000" dirty="0" smtClean="0">
                <a:latin typeface="Poor Richard" pitchFamily="18" charset="0"/>
              </a:rPr>
              <a:t>                                </a:t>
            </a:r>
            <a:r>
              <a:rPr lang="en-US" sz="3600" dirty="0" smtClean="0">
                <a:latin typeface="Poor Richard" pitchFamily="18" charset="0"/>
              </a:rPr>
              <a:t>texts  to examine </a:t>
            </a:r>
          </a:p>
          <a:p>
            <a:r>
              <a:rPr lang="en-US" sz="3600" dirty="0" smtClean="0">
                <a:latin typeface="Poor Richard" pitchFamily="18" charset="0"/>
              </a:rPr>
              <a:t>                                                       and explain </a:t>
            </a:r>
          </a:p>
          <a:p>
            <a:r>
              <a:rPr lang="en-US" sz="3600" dirty="0" smtClean="0">
                <a:latin typeface="Poor Richard" pitchFamily="18" charset="0"/>
              </a:rPr>
              <a:t>                                                                complex ideas.</a:t>
            </a:r>
            <a:endParaRPr lang="en-US" sz="54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718679"/>
            <a:ext cx="868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        I can   </a:t>
            </a:r>
            <a:r>
              <a:rPr lang="en-US" sz="5400" dirty="0" smtClean="0">
                <a:latin typeface="Poor Richard" pitchFamily="18" charset="0"/>
              </a:rPr>
              <a:t>introduce a topic </a:t>
            </a:r>
            <a:r>
              <a:rPr lang="en-US" sz="3600" dirty="0" smtClean="0">
                <a:latin typeface="Poor Richard" pitchFamily="18" charset="0"/>
              </a:rPr>
              <a:t>and</a:t>
            </a:r>
            <a:r>
              <a:rPr lang="en-US" sz="5400" dirty="0" smtClean="0">
                <a:latin typeface="Poor Richard" pitchFamily="18" charset="0"/>
              </a:rPr>
              <a:t>  organize </a:t>
            </a:r>
            <a:r>
              <a:rPr lang="en-US" sz="3600" dirty="0" smtClean="0">
                <a:latin typeface="Poor Richard" pitchFamily="18" charset="0"/>
              </a:rPr>
              <a:t>complex ideas.</a:t>
            </a:r>
          </a:p>
        </p:txBody>
      </p:sp>
      <p:pic>
        <p:nvPicPr>
          <p:cNvPr id="9" name="Picture 8" descr="stick_figure_scribble_pen_500_cl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533400"/>
            <a:ext cx="2509838" cy="3346450"/>
          </a:xfrm>
          <a:prstGeom prst="rect">
            <a:avLst/>
          </a:prstGeom>
        </p:spPr>
      </p:pic>
      <p:pic>
        <p:nvPicPr>
          <p:cNvPr id="15362" name="Picture 2" descr="http://asset3.cbsistatic.com/cnwk.1d/i/tim/2010/08/19/Sharpie_liquid_pencil_by_itself_1_610x8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86200"/>
            <a:ext cx="3200400" cy="43546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33400" y="3733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expository writing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86868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                   I can </a:t>
            </a:r>
            <a:r>
              <a:rPr lang="en-US" sz="5000" dirty="0" smtClean="0">
                <a:latin typeface="Poor Richard" pitchFamily="18" charset="0"/>
              </a:rPr>
              <a:t>develop the topic                   </a:t>
            </a:r>
          </a:p>
          <a:p>
            <a:r>
              <a:rPr lang="en-US" sz="5000" dirty="0">
                <a:latin typeface="Poor Richard" pitchFamily="18" charset="0"/>
              </a:rPr>
              <a:t> </a:t>
            </a:r>
            <a:r>
              <a:rPr lang="en-US" sz="5000" dirty="0" smtClean="0">
                <a:latin typeface="Poor Richard" pitchFamily="18" charset="0"/>
              </a:rPr>
              <a:t>                                </a:t>
            </a:r>
            <a:r>
              <a:rPr lang="en-US" sz="3600" dirty="0" smtClean="0">
                <a:latin typeface="Poor Richard" pitchFamily="18" charset="0"/>
              </a:rPr>
              <a:t>thoroughly with well-chosen key evidence, </a:t>
            </a:r>
            <a:r>
              <a:rPr lang="en-US" sz="6000" dirty="0" smtClean="0">
                <a:latin typeface="Poor Richard" pitchFamily="18" charset="0"/>
              </a:rPr>
              <a:t>embedding evidence</a:t>
            </a:r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</a:t>
            </a:r>
            <a:r>
              <a:rPr lang="en-US" sz="6000" dirty="0" smtClean="0">
                <a:latin typeface="Poor Richard" pitchFamily="18" charset="0"/>
              </a:rPr>
              <a:t>  </a:t>
            </a:r>
            <a:r>
              <a:rPr lang="en-US" sz="3600" dirty="0" smtClean="0">
                <a:latin typeface="Poor Richard" pitchFamily="18" charset="0"/>
              </a:rPr>
              <a:t>smoothly in my writing.</a:t>
            </a:r>
            <a:endParaRPr lang="en-US" sz="54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718679"/>
            <a:ext cx="8686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        I can use varied   </a:t>
            </a:r>
            <a:r>
              <a:rPr lang="en-US" sz="5400" dirty="0" smtClean="0">
                <a:latin typeface="Poor Richard" pitchFamily="18" charset="0"/>
              </a:rPr>
              <a:t>transitions </a:t>
            </a:r>
            <a:r>
              <a:rPr lang="en-US" sz="3600" dirty="0" smtClean="0">
                <a:latin typeface="Poor Richard" pitchFamily="18" charset="0"/>
              </a:rPr>
              <a:t>to connect concepts between paragraphs and my ideas within paragraphs.</a:t>
            </a:r>
            <a:r>
              <a:rPr lang="en-US" sz="5400" dirty="0" smtClean="0">
                <a:latin typeface="Poor Richard" pitchFamily="18" charset="0"/>
              </a:rPr>
              <a:t>  </a:t>
            </a:r>
            <a:endParaRPr lang="en-US" sz="3600" dirty="0" smtClean="0">
              <a:latin typeface="Poor Richard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04800" y="3810000"/>
            <a:ext cx="3200400" cy="587865"/>
            <a:chOff x="304800" y="3733800"/>
            <a:chExt cx="3200400" cy="587865"/>
          </a:xfrm>
        </p:grpSpPr>
        <p:pic>
          <p:nvPicPr>
            <p:cNvPr id="15362" name="Picture 2" descr="http://asset3.cbsistatic.com/cnwk.1d/i/tim/2010/08/19/Sharpie_liquid_pencil_by_itself_1_610x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3886200"/>
              <a:ext cx="3200400" cy="435465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533400" y="3733800"/>
              <a:ext cx="266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itchFamily="34" charset="0"/>
                </a:rPr>
                <a:t>expository writing</a:t>
              </a:r>
              <a:endPara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04800" y="914400"/>
            <a:ext cx="3200400" cy="587865"/>
            <a:chOff x="304800" y="3733800"/>
            <a:chExt cx="3200400" cy="587865"/>
          </a:xfrm>
        </p:grpSpPr>
        <p:pic>
          <p:nvPicPr>
            <p:cNvPr id="14" name="Picture 2" descr="http://asset3.cbsistatic.com/cnwk.1d/i/tim/2010/08/19/Sharpie_liquid_pencil_by_itself_1_610x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3886200"/>
              <a:ext cx="3200400" cy="435465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533400" y="3733800"/>
              <a:ext cx="266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itchFamily="34" charset="0"/>
                </a:rPr>
                <a:t>expository writing</a:t>
              </a:r>
              <a:endPara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86868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I can use </a:t>
            </a:r>
            <a:r>
              <a:rPr lang="en-US" sz="5000" dirty="0" smtClean="0">
                <a:latin typeface="Poor Richard" pitchFamily="18" charset="0"/>
              </a:rPr>
              <a:t>participial, gerund, </a:t>
            </a:r>
            <a:r>
              <a:rPr lang="en-US" sz="3600" dirty="0" smtClean="0">
                <a:latin typeface="Poor Richard" pitchFamily="18" charset="0"/>
              </a:rPr>
              <a:t>&amp;</a:t>
            </a:r>
            <a:r>
              <a:rPr lang="en-US" sz="5000" dirty="0" smtClean="0">
                <a:latin typeface="Poor Richard" pitchFamily="18" charset="0"/>
              </a:rPr>
              <a:t>                     </a:t>
            </a:r>
          </a:p>
          <a:p>
            <a:r>
              <a:rPr lang="en-US" sz="5000" dirty="0" smtClean="0">
                <a:latin typeface="Poor Richard" pitchFamily="18" charset="0"/>
              </a:rPr>
              <a:t>                        infinitive phrases </a:t>
            </a:r>
          </a:p>
          <a:p>
            <a:r>
              <a:rPr lang="en-US" sz="5000" dirty="0" smtClean="0">
                <a:latin typeface="Poor Richard" pitchFamily="18" charset="0"/>
              </a:rPr>
              <a:t>                      to vary my syntax </a:t>
            </a:r>
          </a:p>
          <a:p>
            <a:r>
              <a:rPr lang="en-US" sz="3600" dirty="0" smtClean="0">
                <a:latin typeface="Poor Richard" pitchFamily="18" charset="0"/>
              </a:rPr>
              <a:t>                 (sentence structure)  for effect.</a:t>
            </a:r>
            <a:endParaRPr lang="en-US" sz="54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718679"/>
            <a:ext cx="8686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        I can use  </a:t>
            </a:r>
            <a:r>
              <a:rPr lang="en-US" sz="5400" dirty="0" smtClean="0">
                <a:latin typeface="Poor Richard" pitchFamily="18" charset="0"/>
              </a:rPr>
              <a:t>precise language </a:t>
            </a:r>
            <a:r>
              <a:rPr lang="en-US" sz="3600" dirty="0" smtClean="0">
                <a:latin typeface="Poor Richard" pitchFamily="18" charset="0"/>
              </a:rPr>
              <a:t>and</a:t>
            </a:r>
            <a:r>
              <a:rPr lang="en-US" sz="5400" dirty="0" smtClean="0">
                <a:latin typeface="Poor Richard" pitchFamily="18" charset="0"/>
              </a:rPr>
              <a:t> techniques </a:t>
            </a:r>
            <a:r>
              <a:rPr lang="en-US" sz="3600" dirty="0" smtClean="0">
                <a:latin typeface="Poor Richard" pitchFamily="18" charset="0"/>
              </a:rPr>
              <a:t>like metaphors, similes, and analogies to explain ideas.</a:t>
            </a:r>
          </a:p>
        </p:txBody>
      </p:sp>
      <p:grpSp>
        <p:nvGrpSpPr>
          <p:cNvPr id="2" name="Group 10"/>
          <p:cNvGrpSpPr/>
          <p:nvPr/>
        </p:nvGrpSpPr>
        <p:grpSpPr>
          <a:xfrm>
            <a:off x="304800" y="3810000"/>
            <a:ext cx="3200400" cy="587865"/>
            <a:chOff x="304800" y="3733800"/>
            <a:chExt cx="3200400" cy="587865"/>
          </a:xfrm>
        </p:grpSpPr>
        <p:pic>
          <p:nvPicPr>
            <p:cNvPr id="15362" name="Picture 2" descr="http://asset3.cbsistatic.com/cnwk.1d/i/tim/2010/08/19/Sharpie_liquid_pencil_by_itself_1_610x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3886200"/>
              <a:ext cx="3200400" cy="435465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533400" y="3733800"/>
              <a:ext cx="266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itchFamily="34" charset="0"/>
                </a:rPr>
                <a:t>expository writing</a:t>
              </a:r>
              <a:endPara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endParaRPr>
            </a:p>
          </p:txBody>
        </p:sp>
      </p:grpSp>
      <p:pic>
        <p:nvPicPr>
          <p:cNvPr id="3074" name="Picture 2" descr="http://t0.gstatic.com/images?q=tbn:ANd9GcRh-aKiEwIjiYUhRUMIonpT_3CVuKebZA860JXKXigunA_hS5jIR9OB4bCYB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34200" y="838200"/>
            <a:ext cx="2009775" cy="2276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86868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                   I can use a  </a:t>
            </a:r>
            <a:r>
              <a:rPr lang="en-US" sz="5000" dirty="0" smtClean="0">
                <a:latin typeface="Poor Richard" pitchFamily="18" charset="0"/>
              </a:rPr>
              <a:t>formal style                   </a:t>
            </a:r>
          </a:p>
          <a:p>
            <a:r>
              <a:rPr lang="en-US" sz="5000" dirty="0">
                <a:latin typeface="Poor Richard" pitchFamily="18" charset="0"/>
              </a:rPr>
              <a:t> </a:t>
            </a:r>
            <a:r>
              <a:rPr lang="en-US" sz="5000" dirty="0" smtClean="0">
                <a:latin typeface="Poor Richard" pitchFamily="18" charset="0"/>
              </a:rPr>
              <a:t>                                </a:t>
            </a:r>
            <a:r>
              <a:rPr lang="en-US" sz="3600" dirty="0" smtClean="0">
                <a:latin typeface="Poor Richard" pitchFamily="18" charset="0"/>
              </a:rPr>
              <a:t>&amp; </a:t>
            </a:r>
            <a:r>
              <a:rPr lang="en-US" sz="5400" dirty="0" smtClean="0">
                <a:latin typeface="Poor Richard" pitchFamily="18" charset="0"/>
              </a:rPr>
              <a:t>objective tone </a:t>
            </a:r>
            <a:r>
              <a:rPr lang="en-US" sz="3600" dirty="0" smtClean="0">
                <a:latin typeface="Poor Richard" pitchFamily="18" charset="0"/>
              </a:rPr>
              <a:t>with</a:t>
            </a:r>
            <a:r>
              <a:rPr lang="en-US" sz="6000" dirty="0" smtClean="0">
                <a:latin typeface="Poor Richard" pitchFamily="18" charset="0"/>
              </a:rPr>
              <a:t> </a:t>
            </a:r>
            <a:r>
              <a:rPr lang="en-US" sz="5400" dirty="0" smtClean="0">
                <a:latin typeface="Poor Richard" pitchFamily="18" charset="0"/>
              </a:rPr>
              <a:t>formal citations </a:t>
            </a:r>
            <a:r>
              <a:rPr lang="en-US" sz="3600" dirty="0" smtClean="0">
                <a:latin typeface="Poor Richard" pitchFamily="18" charset="0"/>
              </a:rPr>
              <a:t>to credit sources of info.</a:t>
            </a:r>
            <a:endParaRPr lang="en-US" sz="54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429000"/>
            <a:ext cx="8686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</a:t>
            </a:r>
          </a:p>
          <a:p>
            <a:r>
              <a:rPr lang="en-US" sz="3600" dirty="0">
                <a:latin typeface="Poor Richard" pitchFamily="18" charset="0"/>
              </a:rPr>
              <a:t> </a:t>
            </a:r>
            <a:r>
              <a:rPr lang="en-US" sz="3600" dirty="0" smtClean="0">
                <a:latin typeface="Poor Richard" pitchFamily="18" charset="0"/>
              </a:rPr>
              <a:t>                             I can provide a  </a:t>
            </a:r>
            <a:r>
              <a:rPr lang="en-US" sz="5400" dirty="0" smtClean="0">
                <a:latin typeface="Poor Richard" pitchFamily="18" charset="0"/>
              </a:rPr>
              <a:t>concluding statement </a:t>
            </a:r>
            <a:r>
              <a:rPr lang="en-US" sz="3600" dirty="0" smtClean="0">
                <a:latin typeface="Poor Richard" pitchFamily="18" charset="0"/>
              </a:rPr>
              <a:t>that articulates </a:t>
            </a:r>
            <a:r>
              <a:rPr lang="en-US" sz="5400" dirty="0" smtClean="0">
                <a:latin typeface="Poor Richard" pitchFamily="18" charset="0"/>
              </a:rPr>
              <a:t>implications </a:t>
            </a:r>
            <a:r>
              <a:rPr lang="en-US" sz="3600" dirty="0" smtClean="0">
                <a:latin typeface="Poor Richard" pitchFamily="18" charset="0"/>
              </a:rPr>
              <a:t>or </a:t>
            </a:r>
            <a:r>
              <a:rPr lang="en-US" sz="5400" dirty="0" smtClean="0">
                <a:latin typeface="Poor Richard" pitchFamily="18" charset="0"/>
              </a:rPr>
              <a:t>significance of topic.</a:t>
            </a:r>
            <a:endParaRPr lang="en-US" sz="3600" dirty="0" smtClean="0">
              <a:latin typeface="Poor Richard" pitchFamily="18" charset="0"/>
            </a:endParaRPr>
          </a:p>
        </p:txBody>
      </p:sp>
      <p:grpSp>
        <p:nvGrpSpPr>
          <p:cNvPr id="2" name="Group 10"/>
          <p:cNvGrpSpPr/>
          <p:nvPr/>
        </p:nvGrpSpPr>
        <p:grpSpPr>
          <a:xfrm>
            <a:off x="304800" y="3657600"/>
            <a:ext cx="3200400" cy="587865"/>
            <a:chOff x="304800" y="3733800"/>
            <a:chExt cx="3200400" cy="587865"/>
          </a:xfrm>
        </p:grpSpPr>
        <p:pic>
          <p:nvPicPr>
            <p:cNvPr id="15362" name="Picture 2" descr="http://asset3.cbsistatic.com/cnwk.1d/i/tim/2010/08/19/Sharpie_liquid_pencil_by_itself_1_610x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3886200"/>
              <a:ext cx="3200400" cy="435465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533400" y="3733800"/>
              <a:ext cx="266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itchFamily="34" charset="0"/>
                </a:rPr>
                <a:t>expository writing</a:t>
              </a:r>
              <a:endPara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endParaRPr>
            </a:p>
          </p:txBody>
        </p:sp>
      </p:grpSp>
      <p:grpSp>
        <p:nvGrpSpPr>
          <p:cNvPr id="3" name="Group 11"/>
          <p:cNvGrpSpPr/>
          <p:nvPr/>
        </p:nvGrpSpPr>
        <p:grpSpPr>
          <a:xfrm>
            <a:off x="304800" y="914400"/>
            <a:ext cx="3200400" cy="587865"/>
            <a:chOff x="304800" y="3733800"/>
            <a:chExt cx="3200400" cy="587865"/>
          </a:xfrm>
        </p:grpSpPr>
        <p:pic>
          <p:nvPicPr>
            <p:cNvPr id="14" name="Picture 2" descr="http://asset3.cbsistatic.com/cnwk.1d/i/tim/2010/08/19/Sharpie_liquid_pencil_by_itself_1_610x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3886200"/>
              <a:ext cx="3200400" cy="435465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533400" y="3733800"/>
              <a:ext cx="266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itchFamily="34" charset="0"/>
                </a:rPr>
                <a:t>expository writing</a:t>
              </a:r>
              <a:endPara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0"/>
            <a:ext cx="86868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                             I can produce </a:t>
            </a:r>
            <a:r>
              <a:rPr lang="en-US" sz="5000" dirty="0" smtClean="0">
                <a:latin typeface="Poor Richard" pitchFamily="18" charset="0"/>
              </a:rPr>
              <a:t>clear</a:t>
            </a:r>
          </a:p>
          <a:p>
            <a:r>
              <a:rPr lang="en-US" sz="5000" dirty="0">
                <a:latin typeface="Poor Richard" pitchFamily="18" charset="0"/>
              </a:rPr>
              <a:t> </a:t>
            </a:r>
            <a:r>
              <a:rPr lang="en-US" sz="5000" dirty="0" smtClean="0">
                <a:latin typeface="Poor Richard" pitchFamily="18" charset="0"/>
              </a:rPr>
              <a:t>                                </a:t>
            </a:r>
            <a:r>
              <a:rPr lang="en-US" sz="3600" dirty="0" smtClean="0">
                <a:latin typeface="Poor Richard" pitchFamily="18" charset="0"/>
              </a:rPr>
              <a:t>&amp; </a:t>
            </a:r>
            <a:r>
              <a:rPr lang="en-US" sz="5400" dirty="0" smtClean="0">
                <a:latin typeface="Poor Richard" pitchFamily="18" charset="0"/>
              </a:rPr>
              <a:t>coherent </a:t>
            </a:r>
            <a:r>
              <a:rPr lang="en-US" sz="3600" dirty="0" smtClean="0">
                <a:latin typeface="Poor Richard" pitchFamily="18" charset="0"/>
              </a:rPr>
              <a:t>writing appropriate to my </a:t>
            </a:r>
            <a:r>
              <a:rPr lang="en-US" sz="5400" dirty="0" smtClean="0">
                <a:latin typeface="Poor Richard" pitchFamily="18" charset="0"/>
              </a:rPr>
              <a:t>task</a:t>
            </a:r>
            <a:r>
              <a:rPr lang="en-US" sz="3600" dirty="0" smtClean="0">
                <a:latin typeface="Poor Richard" pitchFamily="18" charset="0"/>
              </a:rPr>
              <a:t>, </a:t>
            </a:r>
            <a:r>
              <a:rPr lang="en-US" sz="5400" dirty="0" smtClean="0">
                <a:latin typeface="Poor Richard" pitchFamily="18" charset="0"/>
              </a:rPr>
              <a:t>purpose</a:t>
            </a:r>
            <a:r>
              <a:rPr lang="en-US" sz="3600" dirty="0" smtClean="0">
                <a:latin typeface="Poor Richard" pitchFamily="18" charset="0"/>
              </a:rPr>
              <a:t>, and  </a:t>
            </a:r>
            <a:r>
              <a:rPr lang="en-US" sz="5400" dirty="0" smtClean="0">
                <a:latin typeface="Poor Richard" pitchFamily="18" charset="0"/>
              </a:rPr>
              <a:t>audience</a:t>
            </a:r>
            <a:r>
              <a:rPr lang="en-US" sz="3600" dirty="0" smtClean="0">
                <a:latin typeface="Poor Richard" pitchFamily="18" charset="0"/>
              </a:rPr>
              <a:t>.</a:t>
            </a:r>
            <a:r>
              <a:rPr lang="en-US" sz="6000" dirty="0" smtClean="0">
                <a:latin typeface="Poor Richard" pitchFamily="18" charset="0"/>
              </a:rPr>
              <a:t> </a:t>
            </a:r>
            <a:endParaRPr lang="en-US" sz="54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505200"/>
            <a:ext cx="8686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I can develop and strengthen my writing as needed by </a:t>
            </a:r>
            <a:r>
              <a:rPr lang="en-US" sz="5400" dirty="0" smtClean="0">
                <a:latin typeface="Poor Richard" pitchFamily="18" charset="0"/>
              </a:rPr>
              <a:t>planning, revising, editing, rewriting, trying </a:t>
            </a:r>
          </a:p>
          <a:p>
            <a:r>
              <a:rPr lang="en-US" sz="5400" dirty="0" smtClean="0">
                <a:latin typeface="Poor Richard" pitchFamily="18" charset="0"/>
              </a:rPr>
              <a:t>a new approach.</a:t>
            </a:r>
            <a:endParaRPr lang="en-US" sz="3600" dirty="0" smtClean="0">
              <a:latin typeface="Poor Richard" pitchFamily="18" charset="0"/>
            </a:endParaRPr>
          </a:p>
        </p:txBody>
      </p:sp>
      <p:pic>
        <p:nvPicPr>
          <p:cNvPr id="16386" name="Picture 2" descr="http://kareninasblog.files.wordpress.com/2011/06/jpeg_happy_writer-freeselfpublishingblog-com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152400"/>
            <a:ext cx="2528316" cy="2133600"/>
          </a:xfrm>
          <a:prstGeom prst="rect">
            <a:avLst/>
          </a:prstGeom>
          <a:noFill/>
        </p:spPr>
      </p:pic>
      <p:pic>
        <p:nvPicPr>
          <p:cNvPr id="16388" name="Picture 4" descr="http://thewritecorner.files.wordpress.com/2010/02/revision.jpg"/>
          <p:cNvPicPr>
            <a:picLocks noChangeAspect="1" noChangeArrowheads="1"/>
          </p:cNvPicPr>
          <p:nvPr/>
        </p:nvPicPr>
        <p:blipFill>
          <a:blip r:embed="rId3" cstate="print"/>
          <a:srcRect b="19066"/>
          <a:stretch>
            <a:fillRect/>
          </a:stretch>
        </p:blipFill>
        <p:spPr bwMode="auto">
          <a:xfrm>
            <a:off x="6858000" y="4572000"/>
            <a:ext cx="2057400" cy="1901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304800"/>
            <a:ext cx="868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	  I can use </a:t>
            </a:r>
            <a:r>
              <a:rPr lang="en-US" sz="5400" dirty="0" smtClean="0">
                <a:latin typeface="Poor Richard" pitchFamily="18" charset="0"/>
              </a:rPr>
              <a:t>commas </a:t>
            </a:r>
            <a:r>
              <a:rPr lang="en-US" sz="3600" dirty="0" smtClean="0">
                <a:latin typeface="Poor Richard" pitchFamily="18" charset="0"/>
              </a:rPr>
              <a:t>to set off   </a:t>
            </a:r>
          </a:p>
          <a:p>
            <a:r>
              <a:rPr lang="en-US" sz="3600" dirty="0" smtClean="0">
                <a:latin typeface="Poor Richard" pitchFamily="18" charset="0"/>
              </a:rPr>
              <a:t>			</a:t>
            </a:r>
            <a:r>
              <a:rPr lang="en-US" sz="5400" dirty="0" smtClean="0">
                <a:latin typeface="Poor Richard" pitchFamily="18" charset="0"/>
              </a:rPr>
              <a:t>introductory elements.</a:t>
            </a:r>
            <a:endParaRPr lang="en-US" sz="50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505200"/>
            <a:ext cx="868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I can use </a:t>
            </a:r>
            <a:r>
              <a:rPr lang="en-US" sz="5400" dirty="0" smtClean="0">
                <a:latin typeface="Poor Richard" pitchFamily="18" charset="0"/>
              </a:rPr>
              <a:t>correct punctuation </a:t>
            </a:r>
            <a:r>
              <a:rPr lang="en-US" sz="3600" dirty="0" smtClean="0">
                <a:latin typeface="Poor Richard" pitchFamily="18" charset="0"/>
              </a:rPr>
              <a:t>when </a:t>
            </a:r>
            <a:r>
              <a:rPr lang="en-US" sz="5400" dirty="0" smtClean="0">
                <a:latin typeface="Poor Richard" pitchFamily="18" charset="0"/>
              </a:rPr>
              <a:t>quoting material </a:t>
            </a:r>
            <a:r>
              <a:rPr lang="en-US" sz="3600" dirty="0" smtClean="0">
                <a:latin typeface="Poor Richard" pitchFamily="18" charset="0"/>
              </a:rPr>
              <a:t>from another text</a:t>
            </a:r>
            <a:r>
              <a:rPr lang="en-US" sz="5400" dirty="0" smtClean="0">
                <a:latin typeface="Poor Richard" pitchFamily="18" charset="0"/>
              </a:rPr>
              <a:t>.</a:t>
            </a:r>
            <a:endParaRPr lang="en-US" sz="3600" dirty="0" smtClean="0">
              <a:latin typeface="Poor Richard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1000" y="2286000"/>
            <a:ext cx="441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2133600"/>
            <a:ext cx="51403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AAAWWUBBIS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00600" y="1524000"/>
            <a:ext cx="1066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latin typeface="Arial Black" pitchFamily="34" charset="0"/>
              </a:rPr>
              <a:t>,</a:t>
            </a:r>
            <a:endParaRPr lang="en-US" sz="11500" dirty="0">
              <a:latin typeface="Arial Black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486400" y="22860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153400" y="1600200"/>
            <a:ext cx="990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 smtClean="0">
                <a:latin typeface="Arial Black" pitchFamily="34" charset="0"/>
              </a:rPr>
              <a:t>.</a:t>
            </a:r>
            <a:endParaRPr lang="en-US" sz="11500" dirty="0">
              <a:latin typeface="Arial Black" pitchFamily="34" charset="0"/>
            </a:endParaRPr>
          </a:p>
        </p:txBody>
      </p:sp>
      <p:sp>
        <p:nvSpPr>
          <p:cNvPr id="15" name="Rounded Rectangular Callout 14"/>
          <p:cNvSpPr/>
          <p:nvPr/>
        </p:nvSpPr>
        <p:spPr>
          <a:xfrm>
            <a:off x="6629400" y="5257800"/>
            <a:ext cx="1905000" cy="838200"/>
          </a:xfrm>
          <a:prstGeom prst="wedgeRoundRectCallout">
            <a:avLst>
              <a:gd name="adj1" fmla="val -45624"/>
              <a:gd name="adj2" fmla="val 10685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858000" y="5257800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“ ”</a:t>
            </a:r>
            <a:endParaRPr lang="en-US" sz="7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24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3505200"/>
            <a:ext cx="8839200" cy="312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581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304800"/>
            <a:ext cx="868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                	  I can use </a:t>
            </a:r>
            <a:r>
              <a:rPr lang="en-US" sz="5400" dirty="0" smtClean="0">
                <a:latin typeface="Poor Richard" pitchFamily="18" charset="0"/>
              </a:rPr>
              <a:t>adverbial clauses </a:t>
            </a:r>
            <a:r>
              <a:rPr lang="en-US" sz="3600" dirty="0" smtClean="0">
                <a:latin typeface="Poor Richard" pitchFamily="18" charset="0"/>
              </a:rPr>
              <a:t>to </a:t>
            </a:r>
            <a:r>
              <a:rPr lang="en-US" sz="5400" dirty="0" smtClean="0">
                <a:latin typeface="Poor Richard" pitchFamily="18" charset="0"/>
              </a:rPr>
              <a:t>vary my sentences.</a:t>
            </a:r>
            <a:endParaRPr lang="en-US" sz="5000" dirty="0" smtClean="0">
              <a:latin typeface="Poor Richar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505200"/>
            <a:ext cx="8686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Poor Richard" pitchFamily="18" charset="0"/>
              </a:rPr>
              <a:t>I can interpret </a:t>
            </a:r>
            <a:r>
              <a:rPr lang="en-US" sz="5400" dirty="0" smtClean="0">
                <a:latin typeface="Poor Richard" pitchFamily="18" charset="0"/>
              </a:rPr>
              <a:t>figures of speech</a:t>
            </a:r>
            <a:endParaRPr lang="en-US" sz="3600" dirty="0" smtClean="0">
              <a:latin typeface="Poor Richard" pitchFamily="18" charset="0"/>
            </a:endParaRPr>
          </a:p>
          <a:p>
            <a:r>
              <a:rPr lang="en-US" sz="3600" dirty="0" smtClean="0">
                <a:latin typeface="Poor Richard" pitchFamily="18" charset="0"/>
              </a:rPr>
              <a:t>                     and analyze their </a:t>
            </a:r>
          </a:p>
          <a:p>
            <a:r>
              <a:rPr lang="en-US" sz="3600" dirty="0" smtClean="0">
                <a:latin typeface="Poor Richard" pitchFamily="18" charset="0"/>
              </a:rPr>
              <a:t>                                 role in the text.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81000" y="2286000"/>
            <a:ext cx="4419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2133600"/>
            <a:ext cx="51403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AAAWWUBBIS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2530" name="Picture 2" descr="http://schools.nashua.edu/middle/lime/SiteCollectionImages/Figurative%20Language%20Word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267200"/>
            <a:ext cx="3349214" cy="21056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459</Words>
  <Application>Microsoft Office PowerPoint</Application>
  <PresentationFormat>On-screen Show (4:3)</PresentationFormat>
  <Paragraphs>66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Batesville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lhuff</dc:creator>
  <cp:lastModifiedBy>lhuff</cp:lastModifiedBy>
  <cp:revision>24</cp:revision>
  <dcterms:created xsi:type="dcterms:W3CDTF">2012-10-17T19:33:18Z</dcterms:created>
  <dcterms:modified xsi:type="dcterms:W3CDTF">2012-10-18T18:08:27Z</dcterms:modified>
</cp:coreProperties>
</file>